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3" r:id="rId6"/>
    <p:sldId id="257" r:id="rId7"/>
    <p:sldId id="259" r:id="rId8"/>
    <p:sldId id="262" r:id="rId9"/>
    <p:sldId id="264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62C2DE-A52C-420E-8A3C-6C7FFC81F5F9}" v="17" dt="2023-07-10T15:59:34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Payroll Expenses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 Actual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Health Insurance</c:v>
                </c:pt>
                <c:pt idx="1">
                  <c:v>Salaries</c:v>
                </c:pt>
                <c:pt idx="2">
                  <c:v>Retirement</c:v>
                </c:pt>
                <c:pt idx="3">
                  <c:v>Other Payroll Expenses</c:v>
                </c:pt>
              </c:strCache>
            </c:strRef>
          </c:cat>
          <c:val>
            <c:numRef>
              <c:f>Sheet1!$B$2:$B$5</c:f>
              <c:numCache>
                <c:formatCode>"$"#,##0.00_);[Red]\("$"#,##0.00\)</c:formatCode>
                <c:ptCount val="4"/>
                <c:pt idx="0" formatCode="General">
                  <c:v>467391.07</c:v>
                </c:pt>
                <c:pt idx="1">
                  <c:v>2586960.4900000002</c:v>
                </c:pt>
                <c:pt idx="2" formatCode="General">
                  <c:v>232140.31</c:v>
                </c:pt>
                <c:pt idx="3" formatCode="General">
                  <c:v>322857.59000000003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15-49A9-AAAC-9DAB136653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Health Insurance</c:v>
                </c:pt>
                <c:pt idx="1">
                  <c:v>Salaries</c:v>
                </c:pt>
                <c:pt idx="2">
                  <c:v>Retirement</c:v>
                </c:pt>
                <c:pt idx="3">
                  <c:v>Other Payroll Expenses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567840</c:v>
                </c:pt>
                <c:pt idx="1">
                  <c:v>2814275</c:v>
                </c:pt>
                <c:pt idx="2">
                  <c:v>296787</c:v>
                </c:pt>
                <c:pt idx="3">
                  <c:v>370208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15-49A9-AAAC-9DAB136653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 Proposed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Health Insurance</c:v>
                </c:pt>
                <c:pt idx="1">
                  <c:v>Salaries</c:v>
                </c:pt>
                <c:pt idx="2">
                  <c:v>Retirement</c:v>
                </c:pt>
                <c:pt idx="3">
                  <c:v>Other Payroll Expenses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488712</c:v>
                </c:pt>
                <c:pt idx="1">
                  <c:v>2947304</c:v>
                </c:pt>
                <c:pt idx="2">
                  <c:v>313400</c:v>
                </c:pt>
                <c:pt idx="3">
                  <c:v>451348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15-49A9-AAAC-9DAB13665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24994560"/>
        <c:axId val="1224996000"/>
      </c:barChart>
      <c:catAx>
        <c:axId val="1224994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996000"/>
        <c:crosses val="autoZero"/>
        <c:auto val="1"/>
        <c:lblAlgn val="ctr"/>
        <c:lblOffset val="100"/>
        <c:noMultiLvlLbl val="0"/>
      </c:catAx>
      <c:valAx>
        <c:axId val="122499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99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15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7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1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8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0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4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217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343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954E91-2C25-414B-AD3E-A606614EE20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628040-F0FB-49B4-A83A-0079C1F98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4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EEACA-8A5B-2AF2-E7EA-24386792BA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City of Mineola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4C843-1707-3A4D-3EFE-D31275A1A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 2023-2024 Budget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6080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BB2D03-7B84-BC09-4601-8A089CCE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dirty="0"/>
              <a:t>Revenues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BDDD4-8F8B-4337-2628-AEB51588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Property Tax – 3.5% Increase over FY 2023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Sales Tax – 5% Increase over projected FY 2023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Fines – 19% Increase over FY 2023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Water &amp; Sewer rates – 3% Increase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27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BB2D03-7B84-BC09-4601-8A089CCE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/>
              <a:t>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BDDD4-8F8B-4337-2628-AEB51588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Police Department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Replace 2 vehicles plus outfitting - $158,000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Fire Department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Construction of Helipad - $30,000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Truck Repairs increase due to price increases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Radio Tower Construction - $250,000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Street Department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Street repairs - $200,000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Structure Removal - $15,000 (Code Enforcement)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Administration/Community Development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Landscaping City Hall and Downtown - $43,000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Hotel Incentive - $200,000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19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BB2D03-7B84-BC09-4601-8A089CCE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dirty="0"/>
              <a:t>Water Utility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BDDD4-8F8B-4337-2628-AEB51588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Water Department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Water Taps - $20,000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Water Meters - $65,000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Equipment – 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Backhoe $130,000 ( ½ Street &amp; ½ Water)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 Ex $80,000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98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542D0-5F37-33A4-CD44-59C239E0F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 Insurance Coverage (monthly premium) FY 2023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97D567B-EC70-D7CD-D0D8-03390F3AC0F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3122632"/>
              </p:ext>
            </p:extLst>
          </p:nvPr>
        </p:nvGraphicFramePr>
        <p:xfrm>
          <a:off x="1066800" y="2103438"/>
          <a:ext cx="475456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854">
                  <a:extLst>
                    <a:ext uri="{9D8B030D-6E8A-4147-A177-3AD203B41FA5}">
                      <a16:colId xmlns:a16="http://schemas.microsoft.com/office/drawing/2014/main" val="3312745015"/>
                    </a:ext>
                  </a:extLst>
                </a:gridCol>
                <a:gridCol w="1584854">
                  <a:extLst>
                    <a:ext uri="{9D8B030D-6E8A-4147-A177-3AD203B41FA5}">
                      <a16:colId xmlns:a16="http://schemas.microsoft.com/office/drawing/2014/main" val="1316137623"/>
                    </a:ext>
                  </a:extLst>
                </a:gridCol>
                <a:gridCol w="1584854">
                  <a:extLst>
                    <a:ext uri="{9D8B030D-6E8A-4147-A177-3AD203B41FA5}">
                      <a16:colId xmlns:a16="http://schemas.microsoft.com/office/drawing/2014/main" val="3306535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H.S.A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Employee Pays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Pays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52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$613.82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53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$176.43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$1,025.33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545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$130.18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$917.46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374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$334.01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$1,392.89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43837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5164B6EC-E768-2A82-BD32-129EA213C4C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6200823"/>
              </p:ext>
            </p:extLst>
          </p:nvPr>
        </p:nvGraphicFramePr>
        <p:xfrm>
          <a:off x="6370638" y="2103438"/>
          <a:ext cx="475456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854">
                  <a:extLst>
                    <a:ext uri="{9D8B030D-6E8A-4147-A177-3AD203B41FA5}">
                      <a16:colId xmlns:a16="http://schemas.microsoft.com/office/drawing/2014/main" val="2870656834"/>
                    </a:ext>
                  </a:extLst>
                </a:gridCol>
                <a:gridCol w="1584854">
                  <a:extLst>
                    <a:ext uri="{9D8B030D-6E8A-4147-A177-3AD203B41FA5}">
                      <a16:colId xmlns:a16="http://schemas.microsoft.com/office/drawing/2014/main" val="1766235487"/>
                    </a:ext>
                  </a:extLst>
                </a:gridCol>
                <a:gridCol w="1584854">
                  <a:extLst>
                    <a:ext uri="{9D8B030D-6E8A-4147-A177-3AD203B41FA5}">
                      <a16:colId xmlns:a16="http://schemas.microsoft.com/office/drawing/2014/main" val="132539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PPO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Employee Pays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Pays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024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$613.98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21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$176.43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$1,025.65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982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$130.18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$917.74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548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$334.04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$1,393.32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577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95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542D0-5F37-33A4-CD44-59C239E0F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Employee Insurance Coverage (monthly premium) FY 2024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97D567B-EC70-D7CD-D0D8-03390F3AC0F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66800" y="2103438"/>
          <a:ext cx="475456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854">
                  <a:extLst>
                    <a:ext uri="{9D8B030D-6E8A-4147-A177-3AD203B41FA5}">
                      <a16:colId xmlns:a16="http://schemas.microsoft.com/office/drawing/2014/main" val="3312745015"/>
                    </a:ext>
                  </a:extLst>
                </a:gridCol>
                <a:gridCol w="1584854">
                  <a:extLst>
                    <a:ext uri="{9D8B030D-6E8A-4147-A177-3AD203B41FA5}">
                      <a16:colId xmlns:a16="http://schemas.microsoft.com/office/drawing/2014/main" val="1316137623"/>
                    </a:ext>
                  </a:extLst>
                </a:gridCol>
                <a:gridCol w="1584854">
                  <a:extLst>
                    <a:ext uri="{9D8B030D-6E8A-4147-A177-3AD203B41FA5}">
                      <a16:colId xmlns:a16="http://schemas.microsoft.com/office/drawing/2014/main" val="3306535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H.S.A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Employee Pays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Pays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52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$447.67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53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$129.68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$750.27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545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$95.69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$670.95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374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$245.51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$1,020.54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43837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5164B6EC-E768-2A82-BD32-129EA213C4C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370638" y="2103438"/>
          <a:ext cx="475456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854">
                  <a:extLst>
                    <a:ext uri="{9D8B030D-6E8A-4147-A177-3AD203B41FA5}">
                      <a16:colId xmlns:a16="http://schemas.microsoft.com/office/drawing/2014/main" val="2870656834"/>
                    </a:ext>
                  </a:extLst>
                </a:gridCol>
                <a:gridCol w="1584854">
                  <a:extLst>
                    <a:ext uri="{9D8B030D-6E8A-4147-A177-3AD203B41FA5}">
                      <a16:colId xmlns:a16="http://schemas.microsoft.com/office/drawing/2014/main" val="1766235487"/>
                    </a:ext>
                  </a:extLst>
                </a:gridCol>
                <a:gridCol w="1584854">
                  <a:extLst>
                    <a:ext uri="{9D8B030D-6E8A-4147-A177-3AD203B41FA5}">
                      <a16:colId xmlns:a16="http://schemas.microsoft.com/office/drawing/2014/main" val="132539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PPO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Employee Pays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Pays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024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$520.99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21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$150.92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$873.15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982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$111.36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$780.84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548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$285.72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$1,187.68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577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12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BB2D03-7B84-BC09-4601-8A089CCE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dirty="0"/>
              <a:t>Personnel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BDDD4-8F8B-4337-2628-AEB51588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3% COLA for all employees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2% Merit for employees who go above &amp; beyond normal duties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 Healthcare cost decrease 14%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11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5599B8-F46D-E766-1C4D-FA369C92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Payroll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DD52987-9658-D4CC-511F-1119143F48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775004"/>
              </p:ext>
            </p:extLst>
          </p:nvPr>
        </p:nvGraphicFramePr>
        <p:xfrm>
          <a:off x="5253487" y="558800"/>
          <a:ext cx="6365104" cy="547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882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e67d18c-f51a-4c69-bce1-9728d706f00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C11D5DDA67747A1CABB29D498AC05" ma:contentTypeVersion="12" ma:contentTypeDescription="Create a new document." ma:contentTypeScope="" ma:versionID="53021b1d4e19e428527b24838178c6ff">
  <xsd:schema xmlns:xsd="http://www.w3.org/2001/XMLSchema" xmlns:xs="http://www.w3.org/2001/XMLSchema" xmlns:p="http://schemas.microsoft.com/office/2006/metadata/properties" xmlns:ns3="de67d18c-f51a-4c69-bce1-9728d706f000" xmlns:ns4="07c1d8c0-76f6-4f71-9908-753855dc77b5" targetNamespace="http://schemas.microsoft.com/office/2006/metadata/properties" ma:root="true" ma:fieldsID="fe8ea9335baefa4a6ee5ece1353bf6b3" ns3:_="" ns4:_="">
    <xsd:import namespace="de67d18c-f51a-4c69-bce1-9728d706f000"/>
    <xsd:import namespace="07c1d8c0-76f6-4f71-9908-753855dc77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7d18c-f51a-4c69-bce1-9728d706f0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1d8c0-76f6-4f71-9908-753855dc77b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F6E9F5-3A1E-4CC4-830C-361BF5DC6C47}">
  <ds:schemaRefs>
    <ds:schemaRef ds:uri="07c1d8c0-76f6-4f71-9908-753855dc77b5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de67d18c-f51a-4c69-bce1-9728d706f00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90075C3-FB2F-4FC4-A27C-27AE809E24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593436-B144-4B66-A120-2A38B2A653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67d18c-f51a-4c69-bce1-9728d706f000"/>
    <ds:schemaRef ds:uri="07c1d8c0-76f6-4f71-9908-753855dc77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363</TotalTime>
  <Words>322</Words>
  <Application>Microsoft Office PowerPoint</Application>
  <PresentationFormat>Widescreen</PresentationFormat>
  <Paragraphs>95</Paragraphs>
  <Slides>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City of Mineola</vt:lpstr>
      <vt:lpstr>Revenues</vt:lpstr>
      <vt:lpstr>General Fund</vt:lpstr>
      <vt:lpstr>Water Utility Fund</vt:lpstr>
      <vt:lpstr>Employee Insurance Coverage (monthly premium) FY 2023</vt:lpstr>
      <vt:lpstr>Employee Insurance Coverage (monthly premium) FY 2024</vt:lpstr>
      <vt:lpstr>Personnel</vt:lpstr>
      <vt:lpstr>Payroll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Mineola</dc:title>
  <dc:creator>Cindy Karch</dc:creator>
  <cp:lastModifiedBy>Cindy Karch</cp:lastModifiedBy>
  <cp:revision>2</cp:revision>
  <dcterms:created xsi:type="dcterms:W3CDTF">2023-07-10T14:42:08Z</dcterms:created>
  <dcterms:modified xsi:type="dcterms:W3CDTF">2023-07-10T21:55:19Z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0x0101008A8C11D5DDA67747A1CABB29D498AC05</vt:lpwstr>
  </property>
</Properties>
</file>